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Montserrat"/>
      <p:regular r:id="rId23"/>
      <p:bold r:id="rId24"/>
      <p:italic r:id="rId25"/>
      <p:boldItalic r:id="rId26"/>
    </p:embeddedFont>
    <p:embeddedFont>
      <p:font typeface="Lato"/>
      <p:regular r:id="rId27"/>
      <p:bold r:id="rId28"/>
      <p:italic r:id="rId29"/>
      <p:boldItalic r:id="rId30"/>
    </p:embeddedFont>
    <p:embeddedFont>
      <p:font typeface="Montserrat ExtraBold"/>
      <p:bold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ExtraBold-bold.fntdata"/><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MontserratExtraBold-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jpg>
</file>

<file path=ppt/media/image4.jpg>
</file>

<file path=ppt/media/image5.png>
</file>

<file path=ppt/media/image6.jpg>
</file>

<file path=ppt/media/image7.png>
</file>

<file path=ppt/media/image8.g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02df859732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02df859732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02df859732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102df85973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03c46cbbd8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03c46cbbd8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102df859732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102df859732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02df859732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02df859732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02df859732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02df859732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103c46cbbd8_2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103c46cbbd8_2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102df859eb6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102df859eb6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02df859eb6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102df859eb6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02df859eb6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02df859eb6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03c46cbbd8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03c46cbbd8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04ef925b60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04ef925b60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04ef925b60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04ef925b60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 name="Shape 262"/>
        <p:cNvGrpSpPr/>
        <p:nvPr/>
      </p:nvGrpSpPr>
      <p:grpSpPr>
        <a:xfrm>
          <a:off x="0" y="0"/>
          <a:ext cx="0" cy="0"/>
          <a:chOff x="0" y="0"/>
          <a:chExt cx="0" cy="0"/>
        </a:xfrm>
      </p:grpSpPr>
      <p:sp>
        <p:nvSpPr>
          <p:cNvPr id="263" name="Google Shape;263;g102df8597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 name="Google Shape;264;g102df8597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03c46cbbd8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03c46cbbd8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02df85973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02df85973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 Id="rId3"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9.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4.jpg"/><Relationship Id="rId5" Type="http://schemas.openxmlformats.org/officeDocument/2006/relationships/image" Target="../media/image3.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8.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293075" y="810050"/>
            <a:ext cx="5017500" cy="234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4500"/>
              <a:t>WIREFRAMING</a:t>
            </a:r>
            <a:endParaRPr b="1" sz="4500"/>
          </a:p>
          <a:p>
            <a:pPr indent="0" lvl="0" marL="0" rtl="0" algn="l">
              <a:spcBef>
                <a:spcPts val="0"/>
              </a:spcBef>
              <a:spcAft>
                <a:spcPts val="0"/>
              </a:spcAft>
              <a:buNone/>
            </a:pPr>
            <a:r>
              <a:rPr b="1" lang="en-GB" sz="4500"/>
              <a:t>PROTOTYPING</a:t>
            </a:r>
            <a:endParaRPr b="1" sz="4500"/>
          </a:p>
          <a:p>
            <a:pPr indent="0" lvl="0" marL="0" rtl="0" algn="l">
              <a:spcBef>
                <a:spcPts val="0"/>
              </a:spcBef>
              <a:spcAft>
                <a:spcPts val="0"/>
              </a:spcAft>
              <a:buNone/>
            </a:pPr>
            <a:r>
              <a:rPr b="1" lang="en-GB" sz="4500"/>
              <a:t>MOCKUPING</a:t>
            </a:r>
            <a:endParaRPr b="1" sz="4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2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300">
                <a:solidFill>
                  <a:srgbClr val="CACACA"/>
                </a:solidFill>
              </a:rPr>
              <a:t>Tools</a:t>
            </a:r>
            <a:endParaRPr b="1" sz="3100"/>
          </a:p>
        </p:txBody>
      </p:sp>
      <p:sp>
        <p:nvSpPr>
          <p:cNvPr id="286" name="Google Shape;286;p26"/>
          <p:cNvSpPr txBox="1"/>
          <p:nvPr>
            <p:ph idx="1" type="body"/>
          </p:nvPr>
        </p:nvSpPr>
        <p:spPr>
          <a:xfrm>
            <a:off x="863700" y="1567550"/>
            <a:ext cx="3777000" cy="3103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lang="en-GB" sz="1500">
                <a:latin typeface="Montserrat ExtraBold"/>
                <a:ea typeface="Montserrat ExtraBold"/>
                <a:cs typeface="Montserrat ExtraBold"/>
                <a:sym typeface="Montserrat ExtraBold"/>
              </a:rPr>
              <a:t>Figma :</a:t>
            </a:r>
            <a:r>
              <a:rPr lang="en-GB" sz="1500">
                <a:latin typeface="Montserrat"/>
                <a:ea typeface="Montserrat"/>
                <a:cs typeface="Montserrat"/>
                <a:sym typeface="Montserrat"/>
              </a:rPr>
              <a:t> </a:t>
            </a:r>
            <a:r>
              <a:rPr lang="en-GB" sz="1500">
                <a:latin typeface="Montserrat"/>
                <a:ea typeface="Montserrat"/>
                <a:cs typeface="Montserrat"/>
                <a:sym typeface="Montserrat"/>
              </a:rPr>
              <a:t>It is an all-in-one best prototyping tool. It makes the accessibility and collaboration for the designers and developers easier. It is a cloud-hosted platform.</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ExtraBold"/>
              <a:buChar char="●"/>
            </a:pPr>
            <a:r>
              <a:rPr lang="en-GB" sz="1500">
                <a:latin typeface="Montserrat ExtraBold"/>
                <a:ea typeface="Montserrat ExtraBold"/>
                <a:cs typeface="Montserrat ExtraBold"/>
                <a:sym typeface="Montserrat ExtraBold"/>
              </a:rPr>
              <a:t>Adobe XD : </a:t>
            </a:r>
            <a:r>
              <a:rPr lang="en-GB" sz="1500">
                <a:latin typeface="Montserrat"/>
                <a:ea typeface="Montserrat"/>
                <a:cs typeface="Montserrat"/>
                <a:sym typeface="Montserrat"/>
              </a:rPr>
              <a:t>offers a vector-based system for putting together prototypes, including tools for creating interactions, transitions, and other types of dynamic functionality.</a:t>
            </a:r>
            <a:endParaRPr sz="1500">
              <a:latin typeface="Montserrat"/>
              <a:ea typeface="Montserrat"/>
              <a:cs typeface="Montserrat"/>
              <a:sym typeface="Montserrat"/>
            </a:endParaRPr>
          </a:p>
        </p:txBody>
      </p:sp>
      <p:sp>
        <p:nvSpPr>
          <p:cNvPr id="287" name="Google Shape;287;p26"/>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88" name="Google Shape;288;p26"/>
          <p:cNvPicPr preferRelativeResize="0"/>
          <p:nvPr/>
        </p:nvPicPr>
        <p:blipFill>
          <a:blip r:embed="rId3">
            <a:alphaModFix/>
          </a:blip>
          <a:stretch>
            <a:fillRect/>
          </a:stretch>
        </p:blipFill>
        <p:spPr>
          <a:xfrm>
            <a:off x="4933225" y="3132500"/>
            <a:ext cx="3403199" cy="1630699"/>
          </a:xfrm>
          <a:prstGeom prst="rect">
            <a:avLst/>
          </a:prstGeom>
          <a:noFill/>
          <a:ln>
            <a:noFill/>
          </a:ln>
        </p:spPr>
      </p:pic>
      <p:pic>
        <p:nvPicPr>
          <p:cNvPr id="289" name="Google Shape;289;p26"/>
          <p:cNvPicPr preferRelativeResize="0"/>
          <p:nvPr/>
        </p:nvPicPr>
        <p:blipFill>
          <a:blip r:embed="rId4">
            <a:alphaModFix/>
          </a:blip>
          <a:stretch>
            <a:fillRect/>
          </a:stretch>
        </p:blipFill>
        <p:spPr>
          <a:xfrm>
            <a:off x="4933225" y="1567550"/>
            <a:ext cx="3403199" cy="1529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27"/>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300">
                <a:solidFill>
                  <a:srgbClr val="CACACA"/>
                </a:solidFill>
              </a:rPr>
              <a:t>Purposes</a:t>
            </a:r>
            <a:endParaRPr b="1" sz="3100"/>
          </a:p>
        </p:txBody>
      </p:sp>
      <p:sp>
        <p:nvSpPr>
          <p:cNvPr id="295" name="Google Shape;295;p27"/>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23850" lvl="0" marL="457200" rtl="0" algn="l">
              <a:spcBef>
                <a:spcPts val="1400"/>
              </a:spcBef>
              <a:spcAft>
                <a:spcPts val="0"/>
              </a:spcAft>
              <a:buSzPts val="1500"/>
              <a:buFont typeface="Montserrat"/>
              <a:buChar char="-"/>
            </a:pPr>
            <a:r>
              <a:rPr lang="en-GB" sz="1500">
                <a:highlight>
                  <a:schemeClr val="dk1"/>
                </a:highlight>
                <a:latin typeface="Montserrat"/>
                <a:ea typeface="Montserrat"/>
                <a:cs typeface="Montserrat"/>
                <a:sym typeface="Montserrat"/>
              </a:rPr>
              <a:t>Check whether it meets user's needs.</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GB" sz="1500">
                <a:latin typeface="Montserrat"/>
                <a:ea typeface="Montserrat"/>
                <a:cs typeface="Montserrat"/>
                <a:sym typeface="Montserrat"/>
              </a:rPr>
              <a:t>Test and find potential problems</a:t>
            </a:r>
            <a:r>
              <a:rPr lang="en-GB" sz="1500">
                <a:highlight>
                  <a:schemeClr val="dk1"/>
                </a:highlight>
                <a:latin typeface="Montserrat"/>
                <a:ea typeface="Montserrat"/>
                <a:cs typeface="Montserrat"/>
                <a:sym typeface="Montserrat"/>
              </a:rPr>
              <a:t>.</a:t>
            </a:r>
            <a:endParaRPr sz="1500">
              <a:highlight>
                <a:schemeClr val="dk1"/>
              </a:highlight>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GB" sz="1500">
                <a:latin typeface="Montserrat"/>
                <a:ea typeface="Montserrat"/>
                <a:cs typeface="Montserrat"/>
                <a:sym typeface="Montserrat"/>
              </a:rPr>
              <a:t>Find new design ideas</a:t>
            </a:r>
            <a:r>
              <a:rPr lang="en-GB" sz="1500">
                <a:latin typeface="Montserrat"/>
                <a:ea typeface="Montserrat"/>
                <a:cs typeface="Montserrat"/>
                <a:sym typeface="Montserrat"/>
              </a:rPr>
              <a:t>.</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GB" sz="1500">
                <a:latin typeface="Montserrat"/>
                <a:ea typeface="Montserrat"/>
                <a:cs typeface="Montserrat"/>
                <a:sym typeface="Montserrat"/>
              </a:rPr>
              <a:t>Attract more clients.</a:t>
            </a:r>
            <a:endParaRPr sz="1500">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8"/>
          <p:cNvSpPr txBox="1"/>
          <p:nvPr>
            <p:ph type="title"/>
          </p:nvPr>
        </p:nvSpPr>
        <p:spPr>
          <a:xfrm>
            <a:off x="1052550" y="2328150"/>
            <a:ext cx="7038900" cy="80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500"/>
              <a:t>MOCKUPING</a:t>
            </a:r>
            <a:endParaRPr b="1" sz="35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300">
                <a:solidFill>
                  <a:srgbClr val="CACACA"/>
                </a:solidFill>
              </a:rPr>
              <a:t>Definition</a:t>
            </a:r>
            <a:endParaRPr b="1" sz="3100"/>
          </a:p>
        </p:txBody>
      </p:sp>
      <p:sp>
        <p:nvSpPr>
          <p:cNvPr id="306" name="Google Shape;306;p29"/>
          <p:cNvSpPr txBox="1"/>
          <p:nvPr>
            <p:ph idx="1" type="body"/>
          </p:nvPr>
        </p:nvSpPr>
        <p:spPr>
          <a:xfrm>
            <a:off x="863700" y="1567550"/>
            <a:ext cx="3777000" cy="310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500">
                <a:latin typeface="Arial"/>
                <a:ea typeface="Arial"/>
                <a:cs typeface="Arial"/>
                <a:sym typeface="Arial"/>
              </a:rPr>
              <a:t>A mockup is a static high-fidelity design diagram that shows nearly all possible UI details and visuals. It is a nearly completed presentation of the final product, except that it does not have any interactions.</a:t>
            </a:r>
            <a:endParaRPr sz="1900">
              <a:latin typeface="Montserrat"/>
              <a:ea typeface="Montserrat"/>
              <a:cs typeface="Montserrat"/>
              <a:sym typeface="Montserrat"/>
            </a:endParaRPr>
          </a:p>
        </p:txBody>
      </p:sp>
      <p:sp>
        <p:nvSpPr>
          <p:cNvPr id="307" name="Google Shape;307;p29"/>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308" name="Google Shape;308;p29"/>
          <p:cNvPicPr preferRelativeResize="0"/>
          <p:nvPr/>
        </p:nvPicPr>
        <p:blipFill>
          <a:blip r:embed="rId3">
            <a:alphaModFix/>
          </a:blip>
          <a:stretch>
            <a:fillRect/>
          </a:stretch>
        </p:blipFill>
        <p:spPr>
          <a:xfrm>
            <a:off x="4933225" y="1553350"/>
            <a:ext cx="3403200" cy="29112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30"/>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Montserrat"/>
              <a:buChar char="●"/>
            </a:pPr>
            <a:r>
              <a:rPr b="1" lang="en-GB" sz="1500">
                <a:highlight>
                  <a:schemeClr val="dk1"/>
                </a:highlight>
                <a:latin typeface="Montserrat"/>
                <a:ea typeface="Montserrat"/>
                <a:cs typeface="Montserrat"/>
                <a:sym typeface="Montserrat"/>
              </a:rPr>
              <a:t>Artboard Studio :</a:t>
            </a:r>
            <a:r>
              <a:rPr lang="en-GB" sz="1500">
                <a:highlight>
                  <a:schemeClr val="dk1"/>
                </a:highlight>
                <a:latin typeface="Montserrat"/>
                <a:ea typeface="Montserrat"/>
                <a:cs typeface="Montserrat"/>
                <a:sym typeface="Montserrat"/>
              </a:rPr>
              <a:t> online graphic design application mainly focused on product mockups.</a:t>
            </a:r>
            <a:endParaRPr sz="1500">
              <a:highlight>
                <a:schemeClr val="dk1"/>
              </a:highlight>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b="1" lang="en-GB" sz="1500">
                <a:highlight>
                  <a:schemeClr val="dk1"/>
                </a:highlight>
                <a:latin typeface="Montserrat"/>
                <a:ea typeface="Montserrat"/>
                <a:cs typeface="Montserrat"/>
                <a:sym typeface="Montserrat"/>
              </a:rPr>
              <a:t>Moqups :</a:t>
            </a:r>
            <a:r>
              <a:rPr lang="en-GB" sz="1500">
                <a:highlight>
                  <a:schemeClr val="dk1"/>
                </a:highlight>
                <a:latin typeface="Montserrat"/>
                <a:ea typeface="Montserrat"/>
                <a:cs typeface="Montserrat"/>
                <a:sym typeface="Montserrat"/>
              </a:rPr>
              <a:t> helps you create and collaborate in real-time on wireframes, mockups, diagrams and prototypes.</a:t>
            </a:r>
            <a:endParaRPr sz="1500">
              <a:highlight>
                <a:schemeClr val="dk1"/>
              </a:highlight>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b="1" lang="en-GB" sz="1500">
                <a:highlight>
                  <a:schemeClr val="dk1"/>
                </a:highlight>
                <a:latin typeface="Montserrat"/>
                <a:ea typeface="Montserrat"/>
                <a:cs typeface="Montserrat"/>
                <a:sym typeface="Montserrat"/>
              </a:rPr>
              <a:t>Screenzy : </a:t>
            </a:r>
            <a:r>
              <a:rPr lang="en-GB" sz="1500">
                <a:highlight>
                  <a:schemeClr val="dk1"/>
                </a:highlight>
                <a:latin typeface="Montserrat"/>
                <a:ea typeface="Montserrat"/>
                <a:cs typeface="Montserrat"/>
                <a:sym typeface="Montserrat"/>
              </a:rPr>
              <a:t>instantly transform your pictures and screenshots into beautiful mockups ready to be shared on social media.</a:t>
            </a:r>
            <a:endParaRPr sz="1500">
              <a:highlight>
                <a:schemeClr val="dk1"/>
              </a:highlight>
              <a:latin typeface="Montserrat"/>
              <a:ea typeface="Montserrat"/>
              <a:cs typeface="Montserrat"/>
              <a:sym typeface="Montserrat"/>
            </a:endParaRPr>
          </a:p>
        </p:txBody>
      </p:sp>
      <p:sp>
        <p:nvSpPr>
          <p:cNvPr id="314" name="Google Shape;314;p3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300">
                <a:solidFill>
                  <a:srgbClr val="CACACA"/>
                </a:solidFill>
              </a:rPr>
              <a:t>Tools</a:t>
            </a:r>
            <a:endParaRPr b="1" sz="3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3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300">
                <a:solidFill>
                  <a:srgbClr val="CACACA"/>
                </a:solidFill>
              </a:rPr>
              <a:t>Purposes</a:t>
            </a:r>
            <a:endParaRPr b="1" sz="3100"/>
          </a:p>
        </p:txBody>
      </p:sp>
      <p:sp>
        <p:nvSpPr>
          <p:cNvPr id="320" name="Google Shape;320;p3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23850" lvl="0" marL="457200" rtl="0" algn="l">
              <a:spcBef>
                <a:spcPts val="1400"/>
              </a:spcBef>
              <a:spcAft>
                <a:spcPts val="0"/>
              </a:spcAft>
              <a:buSzPts val="1500"/>
              <a:buFont typeface="Montserrat"/>
              <a:buChar char="-"/>
            </a:pPr>
            <a:r>
              <a:rPr lang="en-GB" sz="1500">
                <a:highlight>
                  <a:schemeClr val="dk1"/>
                </a:highlight>
                <a:latin typeface="Montserrat"/>
                <a:ea typeface="Montserrat"/>
                <a:cs typeface="Montserrat"/>
                <a:sym typeface="Montserrat"/>
              </a:rPr>
              <a:t>Represents the structure of information.</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GB" sz="1500">
                <a:highlight>
                  <a:schemeClr val="dk1"/>
                </a:highlight>
                <a:latin typeface="Montserrat"/>
                <a:ea typeface="Montserrat"/>
                <a:cs typeface="Montserrat"/>
                <a:sym typeface="Montserrat"/>
              </a:rPr>
              <a:t>Visualises the content and demonstrates the basic functionalities in a static way.</a:t>
            </a:r>
            <a:endParaRPr sz="1500">
              <a:highlight>
                <a:schemeClr val="dk1"/>
              </a:highlight>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GB" sz="1500">
                <a:latin typeface="Montserrat"/>
                <a:ea typeface="Montserrat"/>
                <a:cs typeface="Montserrat"/>
                <a:sym typeface="Montserrat"/>
              </a:rPr>
              <a:t>Encourages people to actually review the visual side of the project.</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GB" sz="1500">
                <a:latin typeface="Montserrat"/>
                <a:ea typeface="Montserrat"/>
                <a:cs typeface="Montserrat"/>
                <a:sym typeface="Montserrat"/>
              </a:rPr>
              <a:t>No mockup – no HTML coding</a:t>
            </a:r>
            <a:endParaRPr sz="15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GB" sz="1500">
                <a:latin typeface="Montserrat"/>
                <a:ea typeface="Montserrat"/>
                <a:cs typeface="Montserrat"/>
                <a:sym typeface="Montserrat"/>
              </a:rPr>
              <a:t>No mockup – no users</a:t>
            </a:r>
            <a:endParaRPr sz="1500">
              <a:latin typeface="Montserrat"/>
              <a:ea typeface="Montserrat"/>
              <a:cs typeface="Montserrat"/>
              <a:sym typeface="Montserra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32"/>
          <p:cNvSpPr txBox="1"/>
          <p:nvPr>
            <p:ph type="title"/>
          </p:nvPr>
        </p:nvSpPr>
        <p:spPr>
          <a:xfrm>
            <a:off x="1052550" y="2328150"/>
            <a:ext cx="7038900" cy="80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500"/>
              <a:t>CONCLUSION</a:t>
            </a:r>
            <a:endParaRPr b="1" sz="3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sp>
        <p:nvSpPr>
          <p:cNvPr id="330" name="Google Shape;330;p33"/>
          <p:cNvSpPr txBox="1"/>
          <p:nvPr>
            <p:ph idx="1" type="body"/>
          </p:nvPr>
        </p:nvSpPr>
        <p:spPr>
          <a:xfrm>
            <a:off x="1297500" y="335175"/>
            <a:ext cx="7038900" cy="1547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600">
                <a:latin typeface="Montserrat"/>
                <a:ea typeface="Montserrat"/>
                <a:cs typeface="Montserrat"/>
                <a:sym typeface="Montserrat"/>
              </a:rPr>
              <a:t>A wireframe, mockup, and prototype are models with different UI details and visuals. They are used at different stages of web and mobile app design for designers to better communicate and collaborate with other designers, developers, and other team members.</a:t>
            </a:r>
            <a:endParaRPr sz="1600">
              <a:latin typeface="Montserrat"/>
              <a:ea typeface="Montserrat"/>
              <a:cs typeface="Montserrat"/>
              <a:sym typeface="Montserrat"/>
            </a:endParaRPr>
          </a:p>
        </p:txBody>
      </p:sp>
      <p:pic>
        <p:nvPicPr>
          <p:cNvPr id="331" name="Google Shape;331;p33"/>
          <p:cNvPicPr preferRelativeResize="0"/>
          <p:nvPr/>
        </p:nvPicPr>
        <p:blipFill>
          <a:blip r:embed="rId3">
            <a:alphaModFix/>
          </a:blip>
          <a:stretch>
            <a:fillRect/>
          </a:stretch>
        </p:blipFill>
        <p:spPr>
          <a:xfrm>
            <a:off x="1297500" y="1972325"/>
            <a:ext cx="7038900" cy="28617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18"/>
          <p:cNvSpPr txBox="1"/>
          <p:nvPr>
            <p:ph type="title"/>
          </p:nvPr>
        </p:nvSpPr>
        <p:spPr>
          <a:xfrm>
            <a:off x="1052550" y="2328150"/>
            <a:ext cx="7038900" cy="80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500"/>
              <a:t>INTRODUCTION</a:t>
            </a:r>
            <a:endParaRPr b="1" sz="35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19"/>
          <p:cNvSpPr txBox="1"/>
          <p:nvPr>
            <p:ph type="title"/>
          </p:nvPr>
        </p:nvSpPr>
        <p:spPr>
          <a:xfrm>
            <a:off x="1052550" y="1601700"/>
            <a:ext cx="7038900" cy="19401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GB" sz="2300"/>
              <a:t>Wireframes, prototypes and mockups are very common terms in UI/UX design.</a:t>
            </a:r>
            <a:endParaRPr sz="2300"/>
          </a:p>
          <a:p>
            <a:pPr indent="0" lvl="0" marL="0" rtl="0" algn="ctr">
              <a:lnSpc>
                <a:spcPct val="100000"/>
              </a:lnSpc>
              <a:spcBef>
                <a:spcPts val="0"/>
              </a:spcBef>
              <a:spcAft>
                <a:spcPts val="0"/>
              </a:spcAft>
              <a:buNone/>
            </a:pPr>
            <a:r>
              <a:rPr lang="en-GB" sz="2300"/>
              <a:t>What is w</a:t>
            </a:r>
            <a:r>
              <a:rPr lang="en-GB" sz="2300"/>
              <a:t>ireframing, prototyping and mockuping? And what’s the difference between them?</a:t>
            </a:r>
            <a:endParaRPr sz="2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20"/>
          <p:cNvSpPr txBox="1"/>
          <p:nvPr>
            <p:ph type="title"/>
          </p:nvPr>
        </p:nvSpPr>
        <p:spPr>
          <a:xfrm>
            <a:off x="1052550" y="2328150"/>
            <a:ext cx="7038900" cy="80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500"/>
              <a:t>WIREFRAMING</a:t>
            </a:r>
            <a:endParaRPr b="1" sz="3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300">
                <a:solidFill>
                  <a:srgbClr val="CACACA"/>
                </a:solidFill>
              </a:rPr>
              <a:t>Definition</a:t>
            </a:r>
            <a:endParaRPr b="1" sz="3100"/>
          </a:p>
        </p:txBody>
      </p:sp>
      <p:sp>
        <p:nvSpPr>
          <p:cNvPr id="249" name="Google Shape;249;p21"/>
          <p:cNvSpPr txBox="1"/>
          <p:nvPr>
            <p:ph idx="1" type="body"/>
          </p:nvPr>
        </p:nvSpPr>
        <p:spPr>
          <a:xfrm>
            <a:off x="476975" y="1567550"/>
            <a:ext cx="4163700" cy="310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latin typeface="Montserrat"/>
                <a:ea typeface="Montserrat"/>
                <a:cs typeface="Montserrat"/>
                <a:sym typeface="Montserrat"/>
              </a:rPr>
              <a:t>A wireframe is a low fidelity representation of a web page that shows the basic elements of the page. They are not interactive, and do not show much detail, but create a simple design that guides the project. Once it starts becoming interactive, it becomes a prototype.</a:t>
            </a:r>
            <a:endParaRPr sz="1800">
              <a:latin typeface="Montserrat"/>
              <a:ea typeface="Montserrat"/>
              <a:cs typeface="Montserrat"/>
              <a:sym typeface="Montserrat"/>
            </a:endParaRPr>
          </a:p>
        </p:txBody>
      </p:sp>
      <p:sp>
        <p:nvSpPr>
          <p:cNvPr id="250" name="Google Shape;250;p21"/>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1" name="Google Shape;251;p21"/>
          <p:cNvPicPr preferRelativeResize="0"/>
          <p:nvPr/>
        </p:nvPicPr>
        <p:blipFill>
          <a:blip r:embed="rId3">
            <a:alphaModFix/>
          </a:blip>
          <a:stretch>
            <a:fillRect/>
          </a:stretch>
        </p:blipFill>
        <p:spPr>
          <a:xfrm>
            <a:off x="4933225" y="1567550"/>
            <a:ext cx="3934576" cy="31030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2"/>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300">
                <a:solidFill>
                  <a:srgbClr val="CACACA"/>
                </a:solidFill>
              </a:rPr>
              <a:t>Tools</a:t>
            </a:r>
            <a:endParaRPr/>
          </a:p>
        </p:txBody>
      </p:sp>
      <p:sp>
        <p:nvSpPr>
          <p:cNvPr id="257" name="Google Shape;257;p22"/>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b="1" lang="en-GB" u="sng">
                <a:latin typeface="Montserrat"/>
                <a:ea typeface="Montserrat"/>
                <a:cs typeface="Montserrat"/>
                <a:sym typeface="Montserrat"/>
              </a:rPr>
              <a:t>Pen and Paper :</a:t>
            </a:r>
            <a:r>
              <a:rPr b="1" lang="en-GB">
                <a:latin typeface="Montserrat"/>
                <a:ea typeface="Montserrat"/>
                <a:cs typeface="Montserrat"/>
                <a:sym typeface="Montserrat"/>
              </a:rPr>
              <a:t> </a:t>
            </a:r>
            <a:r>
              <a:rPr lang="en-GB">
                <a:latin typeface="Montserrat"/>
                <a:ea typeface="Montserrat"/>
                <a:cs typeface="Montserrat"/>
                <a:sym typeface="Montserrat"/>
              </a:rPr>
              <a:t>Putting your thoughts on a piece of paper can spark so many new ideas when you start digital design.</a:t>
            </a:r>
            <a:endParaRPr>
              <a:latin typeface="Montserrat"/>
              <a:ea typeface="Montserrat"/>
              <a:cs typeface="Montserrat"/>
              <a:sym typeface="Montserrat"/>
            </a:endParaRPr>
          </a:p>
          <a:p>
            <a:pPr indent="-311150" lvl="0" marL="457200" rtl="0" algn="l">
              <a:spcBef>
                <a:spcPts val="0"/>
              </a:spcBef>
              <a:spcAft>
                <a:spcPts val="0"/>
              </a:spcAft>
              <a:buSzPts val="1300"/>
              <a:buChar char="-"/>
            </a:pPr>
            <a:r>
              <a:rPr b="1" lang="en-GB" u="sng">
                <a:latin typeface="Montserrat"/>
                <a:ea typeface="Montserrat"/>
                <a:cs typeface="Montserrat"/>
                <a:sym typeface="Montserrat"/>
              </a:rPr>
              <a:t>Balsamiq :</a:t>
            </a:r>
            <a:r>
              <a:rPr lang="en-GB">
                <a:latin typeface="Montserrat"/>
                <a:ea typeface="Montserrat"/>
                <a:cs typeface="Montserrat"/>
                <a:sym typeface="Montserrat"/>
              </a:rPr>
              <a:t> is a rapid wireframing tool that reproduces the experience of whiteboarding but on the computer.</a:t>
            </a:r>
            <a:endParaRPr>
              <a:latin typeface="Montserrat"/>
              <a:ea typeface="Montserrat"/>
              <a:cs typeface="Montserrat"/>
              <a:sym typeface="Montserrat"/>
            </a:endParaRPr>
          </a:p>
          <a:p>
            <a:pPr indent="-311150" lvl="0" marL="457200" rtl="0" algn="l">
              <a:spcBef>
                <a:spcPts val="0"/>
              </a:spcBef>
              <a:spcAft>
                <a:spcPts val="0"/>
              </a:spcAft>
              <a:buSzPts val="1300"/>
              <a:buChar char="-"/>
            </a:pPr>
            <a:r>
              <a:rPr b="1" lang="en-GB" u="sng">
                <a:latin typeface="Montserrat"/>
                <a:ea typeface="Montserrat"/>
                <a:cs typeface="Montserrat"/>
                <a:sym typeface="Montserrat"/>
              </a:rPr>
              <a:t>Wireframe.cc :</a:t>
            </a:r>
            <a:r>
              <a:rPr lang="en-GB">
                <a:latin typeface="Montserrat"/>
                <a:ea typeface="Montserrat"/>
                <a:cs typeface="Montserrat"/>
                <a:sym typeface="Montserrat"/>
              </a:rPr>
              <a:t> is a very simple and minimal wireframing tool for websites and mobile apps.</a:t>
            </a:r>
            <a:endParaRPr>
              <a:latin typeface="Montserrat"/>
              <a:ea typeface="Montserrat"/>
              <a:cs typeface="Montserrat"/>
              <a:sym typeface="Montserrat"/>
            </a:endParaRPr>
          </a:p>
        </p:txBody>
      </p:sp>
      <p:sp>
        <p:nvSpPr>
          <p:cNvPr id="258" name="Google Shape;258;p22"/>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9" name="Google Shape;259;p22"/>
          <p:cNvPicPr preferRelativeResize="0"/>
          <p:nvPr/>
        </p:nvPicPr>
        <p:blipFill>
          <a:blip r:embed="rId3">
            <a:alphaModFix/>
          </a:blip>
          <a:stretch>
            <a:fillRect/>
          </a:stretch>
        </p:blipFill>
        <p:spPr>
          <a:xfrm>
            <a:off x="4933225" y="1567550"/>
            <a:ext cx="1536051" cy="1178225"/>
          </a:xfrm>
          <a:prstGeom prst="rect">
            <a:avLst/>
          </a:prstGeom>
          <a:noFill/>
          <a:ln>
            <a:noFill/>
          </a:ln>
        </p:spPr>
      </p:pic>
      <p:pic>
        <p:nvPicPr>
          <p:cNvPr id="260" name="Google Shape;260;p22"/>
          <p:cNvPicPr preferRelativeResize="0"/>
          <p:nvPr/>
        </p:nvPicPr>
        <p:blipFill rotWithShape="1">
          <a:blip r:embed="rId4">
            <a:alphaModFix/>
          </a:blip>
          <a:srcRect b="11310" l="7450" r="-7450" t="-11310"/>
          <a:stretch/>
        </p:blipFill>
        <p:spPr>
          <a:xfrm>
            <a:off x="4933225" y="2629750"/>
            <a:ext cx="3403200" cy="1849000"/>
          </a:xfrm>
          <a:prstGeom prst="rect">
            <a:avLst/>
          </a:prstGeom>
          <a:noFill/>
          <a:ln>
            <a:noFill/>
          </a:ln>
        </p:spPr>
      </p:pic>
      <p:pic>
        <p:nvPicPr>
          <p:cNvPr id="261" name="Google Shape;261;p22"/>
          <p:cNvPicPr preferRelativeResize="0"/>
          <p:nvPr/>
        </p:nvPicPr>
        <p:blipFill>
          <a:blip r:embed="rId5">
            <a:alphaModFix/>
          </a:blip>
          <a:stretch>
            <a:fillRect/>
          </a:stretch>
        </p:blipFill>
        <p:spPr>
          <a:xfrm>
            <a:off x="6552062" y="1519623"/>
            <a:ext cx="1668313" cy="1274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 name="Shape 265"/>
        <p:cNvGrpSpPr/>
        <p:nvPr/>
      </p:nvGrpSpPr>
      <p:grpSpPr>
        <a:xfrm>
          <a:off x="0" y="0"/>
          <a:ext cx="0" cy="0"/>
          <a:chOff x="0" y="0"/>
          <a:chExt cx="0" cy="0"/>
        </a:xfrm>
      </p:grpSpPr>
      <p:sp>
        <p:nvSpPr>
          <p:cNvPr id="266" name="Google Shape;266;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300">
                <a:solidFill>
                  <a:srgbClr val="CACACA"/>
                </a:solidFill>
              </a:rPr>
              <a:t>Purposes</a:t>
            </a:r>
            <a:endParaRPr b="1" sz="3100"/>
          </a:p>
        </p:txBody>
      </p:sp>
      <p:sp>
        <p:nvSpPr>
          <p:cNvPr id="267" name="Google Shape;267;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Font typeface="Montserrat"/>
              <a:buChar char="-"/>
            </a:pPr>
            <a:r>
              <a:rPr lang="en-GB" sz="1500">
                <a:latin typeface="Montserrat"/>
                <a:ea typeface="Montserrat"/>
                <a:cs typeface="Montserrat"/>
                <a:sym typeface="Montserrat"/>
              </a:rPr>
              <a:t>A wireframe is the blueprint of your website. The main purpose is to show the client how the website will look before designing.</a:t>
            </a:r>
            <a:endParaRPr sz="1500">
              <a:latin typeface="Montserrat"/>
              <a:ea typeface="Montserrat"/>
              <a:cs typeface="Montserrat"/>
              <a:sym typeface="Montserrat"/>
            </a:endParaRPr>
          </a:p>
          <a:p>
            <a:pPr indent="-330200" lvl="0" marL="457200" rtl="0" algn="l">
              <a:spcBef>
                <a:spcPts val="0"/>
              </a:spcBef>
              <a:spcAft>
                <a:spcPts val="0"/>
              </a:spcAft>
              <a:buSzPts val="1600"/>
              <a:buFont typeface="Montserrat"/>
              <a:buChar char="-"/>
            </a:pPr>
            <a:r>
              <a:rPr lang="en-GB" sz="1500">
                <a:latin typeface="Montserrat"/>
                <a:ea typeface="Montserrat"/>
                <a:cs typeface="Montserrat"/>
                <a:sym typeface="Montserrat"/>
              </a:rPr>
              <a:t>Wireframes clarify and define website features.</a:t>
            </a:r>
            <a:endParaRPr sz="1500">
              <a:latin typeface="Montserrat"/>
              <a:ea typeface="Montserrat"/>
              <a:cs typeface="Montserrat"/>
              <a:sym typeface="Montserrat"/>
            </a:endParaRPr>
          </a:p>
          <a:p>
            <a:pPr indent="-330200" lvl="0" marL="457200" rtl="0" algn="l">
              <a:spcBef>
                <a:spcPts val="0"/>
              </a:spcBef>
              <a:spcAft>
                <a:spcPts val="0"/>
              </a:spcAft>
              <a:buSzPts val="1600"/>
              <a:buFont typeface="Montserrat"/>
              <a:buChar char="-"/>
            </a:pPr>
            <a:r>
              <a:rPr lang="en-GB" sz="1500">
                <a:latin typeface="Montserrat"/>
                <a:ea typeface="Montserrat"/>
                <a:cs typeface="Montserrat"/>
                <a:sym typeface="Montserrat"/>
              </a:rPr>
              <a:t>Wireframes are quick and cheap to create.</a:t>
            </a:r>
            <a:endParaRPr sz="1600">
              <a:latin typeface="Montserrat"/>
              <a:ea typeface="Montserrat"/>
              <a:cs typeface="Montserrat"/>
              <a:sym typeface="Montserrat"/>
            </a:endParaRPr>
          </a:p>
          <a:p>
            <a:pPr indent="-323850" lvl="0" marL="457200" rtl="0" algn="l">
              <a:spcBef>
                <a:spcPts val="0"/>
              </a:spcBef>
              <a:spcAft>
                <a:spcPts val="0"/>
              </a:spcAft>
              <a:buSzPts val="1500"/>
              <a:buFont typeface="Montserrat"/>
              <a:buChar char="-"/>
            </a:pPr>
            <a:r>
              <a:rPr lang="en-GB" sz="1500">
                <a:latin typeface="Montserrat"/>
                <a:ea typeface="Montserrat"/>
                <a:cs typeface="Montserrat"/>
                <a:sym typeface="Montserrat"/>
              </a:rPr>
              <a:t>It reduces a lots of work and time.</a:t>
            </a:r>
            <a:endParaRPr sz="1500">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4"/>
          <p:cNvSpPr txBox="1"/>
          <p:nvPr>
            <p:ph type="title"/>
          </p:nvPr>
        </p:nvSpPr>
        <p:spPr>
          <a:xfrm>
            <a:off x="1052550" y="2328150"/>
            <a:ext cx="7038900" cy="804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3500"/>
              <a:t>PROTOTYPING</a:t>
            </a:r>
            <a:endParaRPr b="1" sz="3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2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GB" sz="2300">
                <a:solidFill>
                  <a:srgbClr val="CACACA"/>
                </a:solidFill>
              </a:rPr>
              <a:t>Definition</a:t>
            </a:r>
            <a:endParaRPr b="1" sz="3100"/>
          </a:p>
        </p:txBody>
      </p:sp>
      <p:sp>
        <p:nvSpPr>
          <p:cNvPr id="278" name="Google Shape;278;p25"/>
          <p:cNvSpPr txBox="1"/>
          <p:nvPr>
            <p:ph idx="1" type="body"/>
          </p:nvPr>
        </p:nvSpPr>
        <p:spPr>
          <a:xfrm>
            <a:off x="863700" y="1567550"/>
            <a:ext cx="3777000" cy="3103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500">
                <a:latin typeface="Montserrat"/>
                <a:ea typeface="Montserrat"/>
                <a:cs typeface="Montserrat"/>
                <a:sym typeface="Montserrat"/>
              </a:rPr>
              <a:t>A prototype is a more detailed interactive representation of the final product. Prototyping means building a model of the website before you build the actual website. Prototyping allows you to test the final product before spending time or money on code.</a:t>
            </a:r>
            <a:endParaRPr sz="1500">
              <a:latin typeface="Montserrat"/>
              <a:ea typeface="Montserrat"/>
              <a:cs typeface="Montserrat"/>
              <a:sym typeface="Montserrat"/>
            </a:endParaRPr>
          </a:p>
        </p:txBody>
      </p:sp>
      <p:sp>
        <p:nvSpPr>
          <p:cNvPr id="279" name="Google Shape;279;p25"/>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80" name="Google Shape;280;p25"/>
          <p:cNvPicPr preferRelativeResize="0"/>
          <p:nvPr/>
        </p:nvPicPr>
        <p:blipFill>
          <a:blip r:embed="rId3">
            <a:alphaModFix/>
          </a:blip>
          <a:stretch>
            <a:fillRect/>
          </a:stretch>
        </p:blipFill>
        <p:spPr>
          <a:xfrm>
            <a:off x="4933225" y="1567550"/>
            <a:ext cx="3403200" cy="2911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